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m4v" ContentType="video/unknown"/>
  <Default Extension="emf" ContentType="image/x-emf"/>
  <Default Extension="jpeg" ContentType="image/jpeg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0"/>
  </p:notesMasterIdLst>
  <p:sldIdLst>
    <p:sldId id="257" r:id="rId2"/>
    <p:sldId id="256" r:id="rId3"/>
    <p:sldId id="258" r:id="rId4"/>
    <p:sldId id="261" r:id="rId5"/>
    <p:sldId id="260" r:id="rId6"/>
    <p:sldId id="259" r:id="rId7"/>
    <p:sldId id="263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3" r:id="rId17"/>
    <p:sldId id="271" r:id="rId18"/>
    <p:sldId id="272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2" d="100"/>
          <a:sy n="72" d="100"/>
        </p:scale>
        <p:origin x="-210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8BE07E-2154-364C-BA4A-76BB72D4A279}" type="datetimeFigureOut">
              <a:rPr lang="en-US" smtClean="0"/>
              <a:t>12/20/17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80B83E-FFAE-3F4C-89DC-524372C92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415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-The </a:t>
            </a:r>
            <a:r>
              <a:rPr lang="en-US" baseline="0" dirty="0" smtClean="0"/>
              <a:t>motivation for my project was that I wanted to make a unique gift for my boyfriend, who loves watches, without just getting him another watch</a:t>
            </a:r>
          </a:p>
          <a:p>
            <a:r>
              <a:rPr lang="en-US" baseline="0" dirty="0" smtClean="0"/>
              <a:t>-I decided to build an automatic watch winder, to hold and wind some of his many watches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0B83E-FFAE-3F4C-89DC-524372C9276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1841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-I then</a:t>
            </a:r>
            <a:r>
              <a:rPr lang="en-US" baseline="0" dirty="0" smtClean="0"/>
              <a:t> went to work on my outer box. It’s mostly a normal rectangle, with the front shorter than the back and the sides have an angle cut from the first corner to tilt forward on. I spent a long time drilling and tapping the holes to fasten the sides of my box together.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0B83E-FFAE-3F4C-89DC-524372C9276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4689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I spent 40 hours</a:t>
            </a:r>
            <a:r>
              <a:rPr lang="en-US" baseline="0" dirty="0" smtClean="0"/>
              <a:t> in the PRL the week before Thanksgiving break to finish making the outer box, and it still wasn’t quite done by the end of the week. I then spent a good chunk of my Thanksgiving break sanding the top, front and back so that I could anodize them because I felt it was an important part of my final product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0B83E-FFAE-3F4C-89DC-524372C9276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2143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-so here it is with the</a:t>
            </a:r>
            <a:r>
              <a:rPr lang="en-US" baseline="0" dirty="0" smtClean="0"/>
              <a:t> gear system mounted inside, and it has the tilt in it already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0B83E-FFAE-3F4C-89DC-524372C9276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1963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-with the middle section</a:t>
            </a:r>
            <a:r>
              <a:rPr lang="en-US" baseline="0" dirty="0" smtClean="0"/>
              <a:t> shipped off to the </a:t>
            </a:r>
            <a:r>
              <a:rPr lang="en-US" baseline="0" dirty="0" err="1" smtClean="0"/>
              <a:t>anodizer</a:t>
            </a:r>
            <a:r>
              <a:rPr lang="en-US" baseline="0" dirty="0" smtClean="0"/>
              <a:t>, I worked on the top holders. And if you haven’t machined </a:t>
            </a:r>
            <a:r>
              <a:rPr lang="en-US" baseline="0" dirty="0" err="1" smtClean="0"/>
              <a:t>Delrin</a:t>
            </a:r>
            <a:r>
              <a:rPr lang="en-US" baseline="0" dirty="0" smtClean="0"/>
              <a:t> before, I recommend it, it’s very fun and the machine finish is excellent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0B83E-FFAE-3F4C-89DC-524372C9276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6977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-and here they are all finished and</a:t>
            </a:r>
            <a:r>
              <a:rPr lang="en-US" baseline="0" dirty="0" smtClean="0"/>
              <a:t> tested with my gear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0B83E-FFAE-3F4C-89DC-524372C9276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0744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-and the finished product, with the nice anodized parts all connected. I had to add</a:t>
            </a:r>
            <a:r>
              <a:rPr lang="en-US" baseline="0" dirty="0" smtClean="0"/>
              <a:t> the legs so that it was stable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0B83E-FFAE-3F4C-89DC-524372C9276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2517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-And some of my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photoshoot</a:t>
            </a:r>
            <a:r>
              <a:rPr lang="en-US" baseline="0" dirty="0" smtClean="0"/>
              <a:t> pictures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0B83E-FFAE-3F4C-89DC-524372C9276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804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-Thank</a:t>
            </a:r>
            <a:r>
              <a:rPr lang="en-US" baseline="0" dirty="0" smtClean="0"/>
              <a:t> you!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0B83E-FFAE-3F4C-89DC-524372C9276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184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-my favorite type of watches are automatic watches with a transparent case back,</a:t>
            </a:r>
            <a:r>
              <a:rPr lang="en-US" baseline="0" dirty="0" smtClean="0"/>
              <a:t> so you can watch all the cogs turning. Automatic watches have a semicircular rotor that winds the mainspring as the wearer moves their wrist, so you never have to manually wind your watch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0B83E-FFAE-3F4C-89DC-524372C9276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300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-So these winding</a:t>
            </a:r>
            <a:r>
              <a:rPr lang="en-US" baseline="0" dirty="0" smtClean="0"/>
              <a:t> boxes </a:t>
            </a:r>
            <a:r>
              <a:rPr lang="en-US" dirty="0" smtClean="0"/>
              <a:t>basically serve to wind</a:t>
            </a:r>
            <a:r>
              <a:rPr lang="en-US" baseline="0" dirty="0" smtClean="0"/>
              <a:t> your watches when you aren’t wearing them, by rotating them at an angle. Most automatic watch winders are electronic, but I made mine entirely manual for the time being, although I may add electronics later 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0B83E-FFAE-3F4C-89DC-524372C9276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6153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-I</a:t>
            </a:r>
            <a:r>
              <a:rPr lang="en-US" baseline="0" dirty="0" smtClean="0"/>
              <a:t> went through many different ideas for how I wanted it to look. I played with having a lid on it, having a window in the back so you could see the gears, making it have a hexagonal profile</a:t>
            </a:r>
            <a:r>
              <a:rPr lang="mr-IN" baseline="0" dirty="0" smtClean="0"/>
              <a:t>…</a:t>
            </a:r>
            <a:r>
              <a:rPr lang="en-US" baseline="0" dirty="0" smtClean="0"/>
              <a:t> but I finally ended up with this design in my final CAD model, after I factored in the many different things I would have to machine and how much time I had. The three plates covering the middle section are aluminum anodized dark blue, the sides are also aluminum with a brushed finish, and the cylinder holders are </a:t>
            </a:r>
            <a:r>
              <a:rPr lang="en-US" baseline="0" dirty="0" err="1" smtClean="0"/>
              <a:t>delrin</a:t>
            </a:r>
            <a:r>
              <a:rPr lang="en-US" baseline="0" dirty="0" smtClean="0"/>
              <a:t>, so to slide around easily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0B83E-FFAE-3F4C-89DC-524372C9276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586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-I definitely had</a:t>
            </a:r>
            <a:r>
              <a:rPr lang="en-US" baseline="0" dirty="0" smtClean="0"/>
              <a:t> my work cut out for me, but I was excited to be able to create something of my own from scratch, and I wanted to learn as much as possible so I was not unhappy with the fact that I would be spending a good deal of time in the machine shop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0B83E-FFAE-3F4C-89DC-524372C9276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991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I believe I ended up with about 11 or 12 separate pieces</a:t>
            </a:r>
            <a:r>
              <a:rPr lang="en-US" baseline="0" dirty="0" smtClean="0"/>
              <a:t> that I had to machine, not including the bushings that I ended up reaming out because the inner diameter was undersized. I was on the mill and the lathe for almost the entire project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0B83E-FFAE-3F4C-89DC-524372C9276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7538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-I</a:t>
            </a:r>
            <a:r>
              <a:rPr lang="en-US" baseline="0" dirty="0" smtClean="0"/>
              <a:t> started with the gears. </a:t>
            </a:r>
            <a:r>
              <a:rPr lang="en-US" dirty="0" smtClean="0"/>
              <a:t>So</a:t>
            </a:r>
            <a:r>
              <a:rPr lang="en-US" baseline="0" dirty="0" smtClean="0"/>
              <a:t> as it</a:t>
            </a:r>
            <a:r>
              <a:rPr lang="en-US" dirty="0" smtClean="0"/>
              <a:t> turns out, gears are difficult sometimes.</a:t>
            </a:r>
            <a:r>
              <a:rPr lang="en-US" baseline="0" dirty="0" smtClean="0"/>
              <a:t> I did not think that my gear system would be as extensive as it ended up in the end. This is my first prototype of what I thought my gears were going to look like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0B83E-FFAE-3F4C-89DC-524372C9276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5393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-this is what</a:t>
            </a:r>
            <a:r>
              <a:rPr lang="en-US" baseline="0" dirty="0" smtClean="0"/>
              <a:t> my internal gears ended up being. The gears are purchased because I wanted them to work very smoothly. I had to incorporate bearings for the ends of each shaft, and two miter gears to transfer the torque from the handle. I spent a good deal of time constructing the internal gear system by itself so that it worked properly before I tried to incorporate the outer box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0B83E-FFAE-3F4C-89DC-524372C9276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6446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-Here are my gears finally working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0B83E-FFAE-3F4C-89DC-524372C9276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173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223AE-3551-4C48-A4D2-85956EB5837D}" type="datetimeFigureOut">
              <a:rPr lang="en-US" smtClean="0"/>
              <a:t>12/20/17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8DB49-50AB-8A45-B907-1D48960F8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223AE-3551-4C48-A4D2-85956EB5837D}" type="datetimeFigureOut">
              <a:rPr lang="en-US" smtClean="0"/>
              <a:t>12/20/17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8DB49-50AB-8A45-B907-1D48960F8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223AE-3551-4C48-A4D2-85956EB5837D}" type="datetimeFigureOut">
              <a:rPr lang="en-US" smtClean="0"/>
              <a:t>12/20/17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8DB49-50AB-8A45-B907-1D48960F8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223AE-3551-4C48-A4D2-85956EB5837D}" type="datetimeFigureOut">
              <a:rPr lang="en-US" smtClean="0"/>
              <a:t>12/20/17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8DB49-50AB-8A45-B907-1D48960F8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223AE-3551-4C48-A4D2-85956EB5837D}" type="datetimeFigureOut">
              <a:rPr lang="en-US" smtClean="0"/>
              <a:t>12/20/17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8DB49-50AB-8A45-B907-1D48960F8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223AE-3551-4C48-A4D2-85956EB5837D}" type="datetimeFigureOut">
              <a:rPr lang="en-US" smtClean="0"/>
              <a:t>12/20/17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8DB49-50AB-8A45-B907-1D48960F8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223AE-3551-4C48-A4D2-85956EB5837D}" type="datetimeFigureOut">
              <a:rPr lang="en-US" smtClean="0"/>
              <a:t>12/20/17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8DB49-50AB-8A45-B907-1D48960F8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223AE-3551-4C48-A4D2-85956EB5837D}" type="datetimeFigureOut">
              <a:rPr lang="en-US" smtClean="0"/>
              <a:t>12/20/17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8DB49-50AB-8A45-B907-1D48960F8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223AE-3551-4C48-A4D2-85956EB5837D}" type="datetimeFigureOut">
              <a:rPr lang="en-US" smtClean="0"/>
              <a:t>12/20/17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8DB49-50AB-8A45-B907-1D48960F8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223AE-3551-4C48-A4D2-85956EB5837D}" type="datetimeFigureOut">
              <a:rPr lang="en-US" smtClean="0"/>
              <a:t>12/20/17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8DB49-50AB-8A45-B907-1D48960F8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223AE-3551-4C48-A4D2-85956EB5837D}" type="datetimeFigureOut">
              <a:rPr lang="en-US" smtClean="0"/>
              <a:t>12/20/17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8DB49-50AB-8A45-B907-1D48960F8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9223AE-3551-4C48-A4D2-85956EB5837D}" type="datetimeFigureOut">
              <a:rPr lang="en-US" smtClean="0"/>
              <a:t>12/20/17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8DB49-50AB-8A45-B907-1D48960F8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4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JPG"/><Relationship Id="rId5" Type="http://schemas.openxmlformats.org/officeDocument/2006/relationships/image" Target="../media/image27.JPG"/><Relationship Id="rId6" Type="http://schemas.openxmlformats.org/officeDocument/2006/relationships/image" Target="../media/image28.JPG"/><Relationship Id="rId7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6" Type="http://schemas.openxmlformats.org/officeDocument/2006/relationships/image" Target="../media/image9.emf"/><Relationship Id="rId7" Type="http://schemas.openxmlformats.org/officeDocument/2006/relationships/image" Target="../media/image10.emf"/><Relationship Id="rId8" Type="http://schemas.openxmlformats.org/officeDocument/2006/relationships/image" Target="../media/image11.emf"/><Relationship Id="rId9" Type="http://schemas.openxmlformats.org/officeDocument/2006/relationships/image" Target="../media/image12.emf"/><Relationship Id="rId10" Type="http://schemas.openxmlformats.org/officeDocument/2006/relationships/image" Target="../media/image13.emf"/><Relationship Id="rId11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17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point Slid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368" y="0"/>
            <a:ext cx="1035423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034" y="1613740"/>
            <a:ext cx="2827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Avenir Next Regular"/>
                <a:cs typeface="Avenir Next Regular"/>
              </a:rPr>
              <a:t>Timekeeper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4200" y="2106182"/>
            <a:ext cx="193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Natalie Ferrante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358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495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-114300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177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50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522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50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3067" y="-321733"/>
            <a:ext cx="10397067" cy="779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630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502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737" y="-423388"/>
            <a:ext cx="6254894" cy="833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246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506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552" y="0"/>
            <a:ext cx="9655552" cy="724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533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509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62" y="-1103417"/>
            <a:ext cx="6491424" cy="865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576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G_5117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955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_002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3865316" cy="2560145"/>
          </a:xfrm>
          <a:prstGeom prst="rect">
            <a:avLst/>
          </a:prstGeom>
        </p:spPr>
      </p:pic>
      <p:pic>
        <p:nvPicPr>
          <p:cNvPr id="5" name="Picture 4" descr="DSC_006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317" y="0"/>
            <a:ext cx="5278683" cy="3496271"/>
          </a:xfrm>
          <a:prstGeom prst="rect">
            <a:avLst/>
          </a:prstGeom>
        </p:spPr>
      </p:pic>
      <p:pic>
        <p:nvPicPr>
          <p:cNvPr id="7" name="Picture 6" descr="DSC_010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317" y="3379370"/>
            <a:ext cx="5278683" cy="3496271"/>
          </a:xfrm>
          <a:prstGeom prst="rect">
            <a:avLst/>
          </a:prstGeom>
        </p:spPr>
      </p:pic>
      <p:pic>
        <p:nvPicPr>
          <p:cNvPr id="8" name="Picture 7" descr="DSC_0037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7855"/>
            <a:ext cx="3865317" cy="2560145"/>
          </a:xfrm>
          <a:prstGeom prst="rect">
            <a:avLst/>
          </a:prstGeom>
        </p:spPr>
      </p:pic>
      <p:pic>
        <p:nvPicPr>
          <p:cNvPr id="6" name="Picture 5" descr="DSC_0091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90"/>
          <a:stretch/>
        </p:blipFill>
        <p:spPr>
          <a:xfrm>
            <a:off x="1" y="2543648"/>
            <a:ext cx="3865316" cy="208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173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point Slid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368" y="0"/>
            <a:ext cx="1035423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034" y="1613740"/>
            <a:ext cx="2827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Avenir Next Regular"/>
                <a:cs typeface="Avenir Next Regular"/>
              </a:rPr>
              <a:t>Timekeeper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4200" y="2106182"/>
            <a:ext cx="193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Natalie Ferrante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30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_012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4268" y="0"/>
            <a:ext cx="103542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297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13933"/>
            <a:ext cx="9144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174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nal Rend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3883" y="-237719"/>
            <a:ext cx="15931121" cy="750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329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xploded View Fin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67" y="0"/>
            <a:ext cx="70107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537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atchBox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024094" cy="2336800"/>
          </a:xfrm>
          <a:prstGeom prst="rect">
            <a:avLst/>
          </a:prstGeom>
        </p:spPr>
      </p:pic>
      <p:pic>
        <p:nvPicPr>
          <p:cNvPr id="6" name="Picture 5" descr="U-Bracke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812" y="0"/>
            <a:ext cx="3024094" cy="2336800"/>
          </a:xfrm>
          <a:prstGeom prst="rect">
            <a:avLst/>
          </a:prstGeom>
        </p:spPr>
      </p:pic>
      <p:pic>
        <p:nvPicPr>
          <p:cNvPr id="7" name="Picture 6" descr="Small Gears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906" y="0"/>
            <a:ext cx="3024094" cy="2336800"/>
          </a:xfrm>
          <a:prstGeom prst="rect">
            <a:avLst/>
          </a:prstGeom>
        </p:spPr>
      </p:pic>
      <p:pic>
        <p:nvPicPr>
          <p:cNvPr id="8" name="Picture 7" descr="ShaftD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1383"/>
            <a:ext cx="3095812" cy="2392218"/>
          </a:xfrm>
          <a:prstGeom prst="rect">
            <a:avLst/>
          </a:prstGeom>
        </p:spPr>
      </p:pic>
      <p:pic>
        <p:nvPicPr>
          <p:cNvPr id="9" name="Picture 8" descr="ShaftC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095" y="4521200"/>
            <a:ext cx="3095812" cy="2392218"/>
          </a:xfrm>
          <a:prstGeom prst="rect">
            <a:avLst/>
          </a:prstGeom>
        </p:spPr>
      </p:pic>
      <p:pic>
        <p:nvPicPr>
          <p:cNvPr id="11" name="Picture 10" descr="Plate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21200"/>
            <a:ext cx="3024094" cy="2336800"/>
          </a:xfrm>
          <a:prstGeom prst="rect">
            <a:avLst/>
          </a:prstGeom>
        </p:spPr>
      </p:pic>
      <p:pic>
        <p:nvPicPr>
          <p:cNvPr id="12" name="Picture 11" descr="Large Gears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812" y="2184399"/>
            <a:ext cx="3024095" cy="2336801"/>
          </a:xfrm>
          <a:prstGeom prst="rect">
            <a:avLst/>
          </a:prstGeom>
        </p:spPr>
      </p:pic>
      <p:pic>
        <p:nvPicPr>
          <p:cNvPr id="13" name="Picture 12" descr="Holder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905" y="4465783"/>
            <a:ext cx="3095811" cy="2392218"/>
          </a:xfrm>
          <a:prstGeom prst="rect">
            <a:avLst/>
          </a:prstGeom>
        </p:spPr>
      </p:pic>
      <p:pic>
        <p:nvPicPr>
          <p:cNvPr id="14" name="Picture 13" descr="Base Side2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905" y="2184399"/>
            <a:ext cx="3024095" cy="233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889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477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018" y="-1467956"/>
            <a:ext cx="6244467" cy="832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263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ear View Fin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0400"/>
            <a:ext cx="9296400" cy="545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214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935 (1)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574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129</TotalTime>
  <Words>761</Words>
  <Application>Microsoft Macintosh PowerPoint</Application>
  <PresentationFormat>On-screen Show (4:3)</PresentationFormat>
  <Paragraphs>39</Paragraphs>
  <Slides>18</Slides>
  <Notes>17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Natalie Ferrante</dc:creator>
  <cp:lastModifiedBy>Natalie Ferrante</cp:lastModifiedBy>
  <cp:revision>61</cp:revision>
  <dcterms:created xsi:type="dcterms:W3CDTF">2017-12-13T04:25:35Z</dcterms:created>
  <dcterms:modified xsi:type="dcterms:W3CDTF">2017-12-21T06:08:10Z</dcterms:modified>
</cp:coreProperties>
</file>